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0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66"/>
    <a:srgbClr val="99FF66"/>
    <a:srgbClr val="00FF00"/>
    <a:srgbClr val="99FF99"/>
    <a:srgbClr val="FF99CC"/>
    <a:srgbClr val="00FFFF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3" autoAdjust="0"/>
    <p:restoredTop sz="94660"/>
  </p:normalViewPr>
  <p:slideViewPr>
    <p:cSldViewPr>
      <p:cViewPr>
        <p:scale>
          <a:sx n="75" d="100"/>
          <a:sy n="75" d="100"/>
        </p:scale>
        <p:origin x="-2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B1C77FB-9E6E-4AC7-9744-B0B99402F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C7F62-90A9-4349-ABB1-596A43B78966}" type="slidenum">
              <a:rPr lang="en-US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2FD52-6AA9-443C-BB85-7C896FDA1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8F58A-DCC3-47CB-9545-42C61E56A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30C19-AEC9-4075-941F-2305349FE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B69F2-8095-423E-80C7-879F28B14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6F7BD-7426-4942-9FD3-1C0712E4A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27146-0F4B-46C8-9BEF-C6E862B5C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9A6C3-417D-478C-AE99-89BDD3016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E6BD-08AF-4919-A597-E094D13C3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DC8F6-4A09-4C0B-BEE5-D688D489C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EB2F2-5FB0-46B7-ADE3-DABCB1692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B9D6A-D2C9-4F7D-B183-5F87B3C00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E3A97E-568B-44BF-A8CA-FBBD7EDA5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8.xml"/><Relationship Id="rId3" Type="http://schemas.openxmlformats.org/officeDocument/2006/relationships/slide" Target="slide2.xml"/><Relationship Id="rId21" Type="http://schemas.openxmlformats.org/officeDocument/2006/relationships/image" Target="../media/image1.png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5" Type="http://schemas.openxmlformats.org/officeDocument/2006/relationships/slide" Target="slide15.xml"/><Relationship Id="rId10" Type="http://schemas.openxmlformats.org/officeDocument/2006/relationships/slide" Target="slide3.xml"/><Relationship Id="rId19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10.xml"/><Relationship Id="rId1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2.wmf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wmf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931863" y="152400"/>
            <a:ext cx="7137400" cy="762000"/>
          </a:xfrm>
          <a:prstGeom prst="rect">
            <a:avLst/>
          </a:prstGeom>
          <a:solidFill>
            <a:schemeClr val="accent1"/>
          </a:solidFill>
          <a:ln w="127000" cap="rnd">
            <a:solidFill>
              <a:srgbClr val="FF33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914400" y="152400"/>
            <a:ext cx="7239000" cy="823913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latin typeface="Modern No. 20" pitchFamily="18" charset="0"/>
              </a:rPr>
              <a:t>Structures at a Glance</a:t>
            </a: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1295400" y="1066800"/>
            <a:ext cx="3581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Maiandra GD" pitchFamily="34" charset="0"/>
                <a:hlinkClick r:id="rId3" action="ppaction://hlinksldjump"/>
              </a:rPr>
              <a:t>Stand Up, Hand Up, Pair Up</a:t>
            </a:r>
            <a:r>
              <a:rPr lang="en-US" dirty="0"/>
              <a:t>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Maiandra GD" pitchFamily="34" charset="0"/>
                <a:hlinkClick r:id="rId4" action="ppaction://hlinksldjump"/>
              </a:rPr>
              <a:t>Mix Pair Share</a:t>
            </a:r>
            <a:r>
              <a:rPr lang="en-US" sz="2000" dirty="0">
                <a:latin typeface="Maiandra GD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Maiandra GD" pitchFamily="34" charset="0"/>
                <a:hlinkClick r:id="rId5" action="ppaction://hlinksldjump"/>
              </a:rPr>
              <a:t>Rally Robin</a:t>
            </a:r>
            <a:endParaRPr lang="en-US" sz="2000" dirty="0">
              <a:latin typeface="Maiandra GD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Maiandra GD" pitchFamily="34" charset="0"/>
                <a:hlinkClick r:id="rId6" action="ppaction://hlinksldjump"/>
              </a:rPr>
              <a:t>Rally Table</a:t>
            </a:r>
            <a:endParaRPr lang="en-US" sz="2000" dirty="0">
              <a:latin typeface="Maiandra GD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Maiandra GD" pitchFamily="34" charset="0"/>
                <a:hlinkClick r:id="rId7" action="ppaction://hlinksldjump"/>
              </a:rPr>
              <a:t>Rally Coach</a:t>
            </a:r>
            <a:endParaRPr lang="en-US" sz="2000" dirty="0">
              <a:latin typeface="Maiandra GD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latin typeface="Maiandra GD" pitchFamily="34" charset="0"/>
                <a:hlinkClick r:id="rId8" action="ppaction://hlinksldjump"/>
              </a:rPr>
              <a:t>Simultaneous </a:t>
            </a:r>
            <a:r>
              <a:rPr lang="en-US" sz="2000" dirty="0" smtClean="0">
                <a:latin typeface="Maiandra GD" pitchFamily="34" charset="0"/>
                <a:hlinkClick r:id="rId8" action="ppaction://hlinksldjump"/>
              </a:rPr>
              <a:t>Rally Table</a:t>
            </a:r>
            <a:endParaRPr lang="en-US" sz="2000" dirty="0">
              <a:latin typeface="Maiandra GD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latin typeface="Maiandra GD" pitchFamily="34" charset="0"/>
                <a:hlinkClick r:id="rId9" action="ppaction://hlinksldjump"/>
              </a:rPr>
              <a:t>Quiz-Quiz-Trade</a:t>
            </a:r>
            <a:endParaRPr lang="en-US" sz="2800" dirty="0">
              <a:latin typeface="Maiandra GD" pitchFamily="34" charset="0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4953000" y="974725"/>
            <a:ext cx="35052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0" action="ppaction://hlinksldjump"/>
              </a:rPr>
              <a:t>Timed Pair Share</a:t>
            </a:r>
            <a:r>
              <a:rPr lang="en-US" sz="2000" dirty="0">
                <a:latin typeface="Maiandra GD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1" action="ppaction://hlinksldjump"/>
              </a:rPr>
              <a:t>Single </a:t>
            </a:r>
            <a:r>
              <a:rPr lang="en-US" sz="2000" dirty="0" smtClean="0">
                <a:latin typeface="Maiandra GD" pitchFamily="34" charset="0"/>
                <a:hlinkClick r:id="rId11" action="ppaction://hlinksldjump"/>
              </a:rPr>
              <a:t>Round Robin 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2" action="ppaction://hlinksldjump"/>
              </a:rPr>
              <a:t>Continuous </a:t>
            </a:r>
            <a:r>
              <a:rPr lang="en-US" sz="2000" dirty="0" smtClean="0">
                <a:latin typeface="Maiandra GD" pitchFamily="34" charset="0"/>
                <a:hlinkClick r:id="rId12" action="ppaction://hlinksldjump"/>
              </a:rPr>
              <a:t>Round Robin 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3" action="ppaction://hlinksldjump"/>
              </a:rPr>
              <a:t>All Write </a:t>
            </a:r>
            <a:r>
              <a:rPr lang="en-US" sz="2000" dirty="0" smtClean="0">
                <a:latin typeface="Maiandra GD" pitchFamily="34" charset="0"/>
                <a:hlinkClick r:id="rId13" action="ppaction://hlinksldjump"/>
              </a:rPr>
              <a:t>Round Robin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4" action="ppaction://hlinksldjump"/>
              </a:rPr>
              <a:t>Timed </a:t>
            </a:r>
            <a:r>
              <a:rPr lang="en-US" sz="2000" dirty="0" smtClean="0">
                <a:latin typeface="Maiandra GD" pitchFamily="34" charset="0"/>
                <a:hlinkClick r:id="rId14" action="ppaction://hlinksldjump"/>
              </a:rPr>
              <a:t>Round Robin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5" action="ppaction://hlinksldjump"/>
              </a:rPr>
              <a:t>Stand-N-Share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6" action="ppaction://hlinksldjump"/>
              </a:rPr>
              <a:t>Fan-N-Pick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7" action="ppaction://hlinksldjump"/>
              </a:rPr>
              <a:t>Numbered Heads Together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8" action="ppaction://hlinksldjump"/>
              </a:rPr>
              <a:t>Single </a:t>
            </a:r>
            <a:r>
              <a:rPr lang="en-US" sz="2000" dirty="0" smtClean="0">
                <a:latin typeface="Maiandra GD" pitchFamily="34" charset="0"/>
                <a:hlinkClick r:id="rId18" action="ppaction://hlinksldjump"/>
              </a:rPr>
              <a:t>Round Table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19" action="ppaction://hlinksldjump"/>
              </a:rPr>
              <a:t>Continuous </a:t>
            </a:r>
            <a:r>
              <a:rPr lang="en-US" sz="2000" dirty="0" smtClean="0">
                <a:latin typeface="Maiandra GD" pitchFamily="34" charset="0"/>
                <a:hlinkClick r:id="rId19" action="ppaction://hlinksldjump"/>
              </a:rPr>
              <a:t>Round Table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Maiandra GD" pitchFamily="34" charset="0"/>
                <a:hlinkClick r:id="rId20" action="ppaction://hlinksldjump"/>
              </a:rPr>
              <a:t>Simultaneous </a:t>
            </a:r>
            <a:r>
              <a:rPr lang="en-US" sz="2000" dirty="0" smtClean="0">
                <a:latin typeface="Maiandra GD" pitchFamily="34" charset="0"/>
                <a:hlinkClick r:id="rId20" action="ppaction://hlinksldjump"/>
              </a:rPr>
              <a:t>Round Table</a:t>
            </a:r>
            <a:endParaRPr lang="en-US" sz="2000" dirty="0">
              <a:latin typeface="Maiandra GD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Maiandra GD" pitchFamily="34" charset="0"/>
            </a:endParaRPr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2514600" y="4876800"/>
            <a:ext cx="2133600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 sz="2000">
              <a:latin typeface="Maiandra GD" pitchFamily="34" charset="0"/>
              <a:hlinkClick r:id="rId4" action="ppaction://hlinksldjump"/>
            </a:endParaRPr>
          </a:p>
          <a:p>
            <a:pPr>
              <a:spcBef>
                <a:spcPct val="50000"/>
              </a:spcBef>
            </a:pPr>
            <a:endParaRPr lang="en-US" sz="2000">
              <a:latin typeface="Maiandra GD" pitchFamily="34" charset="0"/>
            </a:endParaRPr>
          </a:p>
          <a:p>
            <a:pPr>
              <a:spcBef>
                <a:spcPct val="50000"/>
              </a:spcBef>
            </a:pPr>
            <a:endParaRPr lang="en-US" sz="2000">
              <a:latin typeface="Maiandra GD" pitchFamily="34" charset="0"/>
              <a:hlinkClick r:id="rId4" action="ppaction://hlinksldjump"/>
            </a:endParaRPr>
          </a:p>
          <a:p>
            <a:pPr>
              <a:spcBef>
                <a:spcPct val="50000"/>
              </a:spcBef>
            </a:pPr>
            <a:r>
              <a:rPr lang="en-US" sz="2000">
                <a:hlinkClick r:id="rId4" action="ppaction://hlinksldjump"/>
              </a:rPr>
              <a:t> </a:t>
            </a:r>
            <a:endParaRPr lang="en-US" sz="2000"/>
          </a:p>
          <a:p>
            <a:pPr>
              <a:spcBef>
                <a:spcPct val="50000"/>
              </a:spcBef>
            </a:pPr>
            <a:endParaRPr lang="en-US" sz="2000"/>
          </a:p>
        </p:txBody>
      </p:sp>
      <p:pic>
        <p:nvPicPr>
          <p:cNvPr id="2055" name="Picture 20" descr="group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914400" y="4343400"/>
            <a:ext cx="34290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C4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2"/>
          <p:cNvSpPr>
            <a:spLocks noChangeArrowheads="1"/>
          </p:cNvSpPr>
          <p:nvPr/>
        </p:nvSpPr>
        <p:spPr bwMode="auto">
          <a:xfrm>
            <a:off x="2286000" y="4419600"/>
            <a:ext cx="1295400" cy="457200"/>
          </a:xfrm>
          <a:prstGeom prst="rect">
            <a:avLst/>
          </a:prstGeom>
          <a:solidFill>
            <a:srgbClr val="FFFFCC"/>
          </a:solidFill>
          <a:ln w="381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304800" y="1600200"/>
            <a:ext cx="83058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>
                <a:solidFill>
                  <a:srgbClr val="000099"/>
                </a:solidFill>
                <a:latin typeface="Maiandra GD" pitchFamily="34" charset="0"/>
              </a:rPr>
              <a:t>Using question cards, students quiz a partner, get quizzed by a partner, then trade and repeat with a new partner: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Stand Up, Hand Up, Pair Up.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A quizzes.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B answers.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A </a:t>
            </a:r>
            <a:r>
              <a:rPr lang="en-US" sz="2800">
                <a:solidFill>
                  <a:srgbClr val="FF3300"/>
                </a:solidFill>
                <a:latin typeface="Maiandra GD" pitchFamily="34" charset="0"/>
              </a:rPr>
              <a:t>coaches</a:t>
            </a: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  and/or </a:t>
            </a:r>
            <a:r>
              <a:rPr lang="en-US" sz="2800">
                <a:solidFill>
                  <a:srgbClr val="FF3300"/>
                </a:solidFill>
                <a:latin typeface="Maiandra GD" pitchFamily="34" charset="0"/>
              </a:rPr>
              <a:t>praises</a:t>
            </a: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Switch roles.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Partners trade cards.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Repeat steps 1-6 until the teacher calls time.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609600" y="212725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Quiz-Quiz-Trade</a:t>
            </a:r>
          </a:p>
        </p:txBody>
      </p:sp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6096000" y="3105150"/>
            <a:ext cx="2895600" cy="2686050"/>
          </a:xfrm>
          <a:prstGeom prst="rect">
            <a:avLst/>
          </a:prstGeom>
          <a:solidFill>
            <a:srgbClr val="FFFFCC"/>
          </a:solidFill>
          <a:ln w="381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u="sng" dirty="0">
                <a:solidFill>
                  <a:srgbClr val="FF3300"/>
                </a:solidFill>
                <a:latin typeface="Modern No. 20" pitchFamily="18" charset="0"/>
                <a:ea typeface="Arial Unicode MS" pitchFamily="34" charset="-128"/>
                <a:cs typeface="Arial Unicode MS" pitchFamily="34" charset="-128"/>
              </a:rPr>
              <a:t>HOW TO COACH</a:t>
            </a:r>
            <a:endParaRPr lang="en-US" sz="2400" dirty="0">
              <a:solidFill>
                <a:srgbClr val="FF3300"/>
              </a:solidFill>
              <a:latin typeface="Modern No. 20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Modern No. 20" pitchFamily="18" charset="0"/>
                <a:ea typeface="Arial Unicode MS" pitchFamily="34" charset="-128"/>
                <a:cs typeface="Arial Unicode MS" pitchFamily="34" charset="-128"/>
              </a:rPr>
              <a:t>Tip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Modern No. 20" pitchFamily="18" charset="0"/>
                <a:ea typeface="Arial Unicode MS" pitchFamily="34" charset="-128"/>
                <a:cs typeface="Arial Unicode MS" pitchFamily="34" charset="-128"/>
              </a:rPr>
              <a:t>Tip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Modern No. 20" pitchFamily="18" charset="0"/>
                <a:ea typeface="Arial Unicode MS" pitchFamily="34" charset="-128"/>
                <a:cs typeface="Arial Unicode MS" pitchFamily="34" charset="-128"/>
              </a:rPr>
              <a:t>Tell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Modern No. 20" pitchFamily="18" charset="0"/>
                <a:ea typeface="Arial Unicode MS" pitchFamily="34" charset="-128"/>
                <a:cs typeface="Arial Unicode MS" pitchFamily="34" charset="-128"/>
              </a:rPr>
              <a:t>Explain</a:t>
            </a:r>
            <a:endParaRPr lang="en-US" sz="2400" u="sng" dirty="0">
              <a:solidFill>
                <a:srgbClr val="FF3300"/>
              </a:solidFill>
              <a:latin typeface="Modern No. 20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71" name="Line 11"/>
          <p:cNvSpPr>
            <a:spLocks noChangeShapeType="1"/>
          </p:cNvSpPr>
          <p:nvPr/>
        </p:nvSpPr>
        <p:spPr bwMode="auto">
          <a:xfrm flipV="1">
            <a:off x="3657600" y="3962400"/>
            <a:ext cx="22860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1272" name="Picture 13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-6000"/>
          </a:blip>
          <a:srcRect/>
          <a:stretch>
            <a:fillRect/>
          </a:stretch>
        </p:blipFill>
        <p:spPr bwMode="auto">
          <a:xfrm>
            <a:off x="8153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7772400" cy="43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take turns talking with their teammates: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topic/ gives “think time”.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Teammate ____ begins with a clockwise rotation.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Each teammate gives his/her short                       answer to the topic.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Sharing is over after each teammate                  has spoken.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Single </a:t>
            </a:r>
            <a:r>
              <a:rPr lang="en-US" sz="6000" dirty="0" smtClean="0">
                <a:latin typeface="Modern No. 20" pitchFamily="18" charset="0"/>
              </a:rPr>
              <a:t>Round Robin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12293" name="Picture 6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MPj043320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1148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70866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take turns talking with their teammates: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topic and how much time will be given/ gives “think time”.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Teammate ____ begins with a clockwise rotation.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Each teammate gives his/her short                 answer to the topic.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Sharing continues in clockwise                                       rotation and is over when teacher                              calls time.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09600" y="304800"/>
            <a:ext cx="8085138" cy="914400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>
                <a:latin typeface="Modern No. 20" pitchFamily="18" charset="0"/>
              </a:rPr>
              <a:t>Continuous </a:t>
            </a:r>
            <a:r>
              <a:rPr lang="en-US" sz="5400" dirty="0" smtClean="0">
                <a:latin typeface="Modern No. 20" pitchFamily="18" charset="0"/>
              </a:rPr>
              <a:t>Round Robin</a:t>
            </a:r>
            <a:endParaRPr lang="en-US" sz="5400" dirty="0">
              <a:latin typeface="Modern No. 20" pitchFamily="18" charset="0"/>
            </a:endParaRPr>
          </a:p>
        </p:txBody>
      </p:sp>
      <p:pic>
        <p:nvPicPr>
          <p:cNvPr id="13317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MPj043320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9624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75438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take turns talking with their teammates: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topic and how much time each teammate has/ gives “think time”.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Teammate ____ begins with a clockwise rotation.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Each teammate talks for the given     amount of time.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Sharing continues in clockwise                                       rotation and is over when teacher                              calls time.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Timed </a:t>
            </a:r>
            <a:r>
              <a:rPr lang="en-US" sz="6000" dirty="0" smtClean="0">
                <a:latin typeface="Modern No. 20" pitchFamily="18" charset="0"/>
              </a:rPr>
              <a:t>Round Robin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14341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MPj043320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9624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MCj0432602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3124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82296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 dirty="0">
                <a:solidFill>
                  <a:srgbClr val="000099"/>
                </a:solidFill>
                <a:latin typeface="Maiandra GD" pitchFamily="34" charset="0"/>
              </a:rPr>
              <a:t>Each teammate has paper and pencil.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 dirty="0">
                <a:solidFill>
                  <a:srgbClr val="000099"/>
                </a:solidFill>
                <a:latin typeface="Maiandra GD" pitchFamily="34" charset="0"/>
              </a:rPr>
              <a:t>Teacher announces topic and </a:t>
            </a:r>
            <a:r>
              <a:rPr lang="en-US" sz="2800" dirty="0" smtClean="0">
                <a:solidFill>
                  <a:srgbClr val="000099"/>
                </a:solidFill>
                <a:latin typeface="Maiandra GD" pitchFamily="34" charset="0"/>
              </a:rPr>
              <a:t>gives </a:t>
            </a:r>
            <a:r>
              <a:rPr lang="en-US" sz="2800" dirty="0">
                <a:solidFill>
                  <a:srgbClr val="000099"/>
                </a:solidFill>
                <a:latin typeface="Maiandra GD" pitchFamily="34" charset="0"/>
              </a:rPr>
              <a:t>“think time”.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 dirty="0">
                <a:solidFill>
                  <a:srgbClr val="000099"/>
                </a:solidFill>
                <a:latin typeface="Maiandra GD" pitchFamily="34" charset="0"/>
              </a:rPr>
              <a:t>Teammate ____ begins with a clockwise rotation.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 dirty="0">
                <a:solidFill>
                  <a:srgbClr val="000099"/>
                </a:solidFill>
                <a:latin typeface="Maiandra GD" pitchFamily="34" charset="0"/>
              </a:rPr>
              <a:t>As each teammate says his/her short                 answer to the topic, each teammate                              writes the answers on own paper.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 dirty="0">
                <a:solidFill>
                  <a:srgbClr val="000099"/>
                </a:solidFill>
                <a:latin typeface="Maiandra GD" pitchFamily="34" charset="0"/>
              </a:rPr>
              <a:t>Sharing continues in clockwise                                       rotation and is over when teacher                              says stop.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All Write </a:t>
            </a:r>
            <a:r>
              <a:rPr lang="en-US" sz="6000" dirty="0" smtClean="0">
                <a:latin typeface="Modern No. 20" pitchFamily="18" charset="0"/>
              </a:rPr>
              <a:t>Round Robin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15365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MPj043320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883025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 descr="MCj0408000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5559425"/>
            <a:ext cx="11525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C4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8229600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600">
                <a:solidFill>
                  <a:srgbClr val="000099"/>
                </a:solidFill>
                <a:latin typeface="Maiandra GD" pitchFamily="34" charset="0"/>
              </a:rPr>
              <a:t>All students stand with their own list [or with a team-generated list].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600">
                <a:solidFill>
                  <a:srgbClr val="000099"/>
                </a:solidFill>
                <a:latin typeface="Maiandra GD" pitchFamily="34" charset="0"/>
              </a:rPr>
              <a:t>Teacher calls on 1 student to share.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600">
                <a:solidFill>
                  <a:srgbClr val="000099"/>
                </a:solidFill>
                <a:latin typeface="Maiandra GD" pitchFamily="34" charset="0"/>
              </a:rPr>
              <a:t>Students add the shared item to their list if they don’t have it, or check it off if they do.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600">
                <a:solidFill>
                  <a:srgbClr val="000099"/>
                </a:solidFill>
                <a:latin typeface="Maiandra GD" pitchFamily="34" charset="0"/>
              </a:rPr>
              <a:t>Students sit when all of their items are shared, continuing to add each new item on                           their list.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600">
                <a:solidFill>
                  <a:srgbClr val="000099"/>
                </a:solidFill>
                <a:latin typeface="Maiandra GD" pitchFamily="34" charset="0"/>
              </a:rPr>
              <a:t>When all students are seated,                                             Stand-N-Share is complete.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Stand-N-Share</a:t>
            </a:r>
          </a:p>
        </p:txBody>
      </p:sp>
      <p:pic>
        <p:nvPicPr>
          <p:cNvPr id="16389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MCj039830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648200"/>
            <a:ext cx="1827213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8229600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>
                <a:solidFill>
                  <a:srgbClr val="000099"/>
                </a:solidFill>
                <a:latin typeface="Maiandra GD" pitchFamily="34" charset="0"/>
              </a:rPr>
              <a:t>Each team receives a set of question cards: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 1 holds question cards in a fan and says, “Pick a card, any card!”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 2 picks a card, reads the question aloud and allows 5 seconds of “think time”.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 3 answers the question.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 4 paraphrases [says in own                                               words] and praises or coaches.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rotate roles one person                                                                        clockwise for each new round. </a:t>
            </a:r>
            <a:br>
              <a:rPr lang="en-US" sz="2400">
                <a:solidFill>
                  <a:srgbClr val="000099"/>
                </a:solidFill>
                <a:latin typeface="Maiandra GD" pitchFamily="34" charset="0"/>
              </a:rPr>
            </a:b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Fan-N-Pick</a:t>
            </a:r>
          </a:p>
        </p:txBody>
      </p:sp>
      <p:pic>
        <p:nvPicPr>
          <p:cNvPr id="17413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 descr="hand-cards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810000"/>
            <a:ext cx="22764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1447800"/>
            <a:ext cx="85344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 smtClean="0">
                <a:solidFill>
                  <a:srgbClr val="000099"/>
                </a:solidFill>
                <a:latin typeface="Maiandra GD" pitchFamily="34" charset="0"/>
              </a:rPr>
              <a:t>In groups of 3 or 4, students </a:t>
            </a: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number </a:t>
            </a:r>
            <a:r>
              <a:rPr lang="en-US" sz="2000" dirty="0" smtClean="0">
                <a:solidFill>
                  <a:srgbClr val="000099"/>
                </a:solidFill>
                <a:latin typeface="Maiandra GD" pitchFamily="34" charset="0"/>
              </a:rPr>
              <a:t>off</a:t>
            </a:r>
            <a:endParaRPr lang="en-US" sz="2000" dirty="0">
              <a:solidFill>
                <a:srgbClr val="000099"/>
              </a:solidFill>
              <a:latin typeface="Maiandra GD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Teachers asks a question and gives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Students privately write </a:t>
            </a:r>
            <a:r>
              <a:rPr lang="en-US" sz="2000" dirty="0" smtClean="0">
                <a:solidFill>
                  <a:srgbClr val="000099"/>
                </a:solidFill>
                <a:latin typeface="Maiandra GD" pitchFamily="34" charset="0"/>
              </a:rPr>
              <a:t>or think about their own </a:t>
            </a: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answers [solo time].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Students stand up, put heads together [huddle up], </a:t>
            </a:r>
            <a:r>
              <a:rPr lang="en-US" sz="2000" dirty="0" smtClean="0">
                <a:solidFill>
                  <a:srgbClr val="000099"/>
                </a:solidFill>
                <a:latin typeface="Maiandra GD" pitchFamily="34" charset="0"/>
              </a:rPr>
              <a:t>reveal </a:t>
            </a: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answers, discuss, and coach if necessary.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Students sit down when everyone knows the answer or has something they can share.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Teacher calls a number; that numbered student                                                   from each group stands and simultaneously                                                            answers the teacher’s question.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Maiandra GD" pitchFamily="34" charset="0"/>
              </a:rPr>
              <a:t>Teammates praise [CELEBRATE] students who                                 responded.</a:t>
            </a:r>
            <a:r>
              <a:rPr lang="en-US" sz="2400" dirty="0">
                <a:solidFill>
                  <a:srgbClr val="000099"/>
                </a:solidFill>
                <a:latin typeface="Maiandra GD" pitchFamily="34" charset="0"/>
              </a:rPr>
              <a:t>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9906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823913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latin typeface="Modern No. 20" pitchFamily="18" charset="0"/>
              </a:rPr>
              <a:t>Numbered Heads Together</a:t>
            </a:r>
          </a:p>
        </p:txBody>
      </p:sp>
      <p:pic>
        <p:nvPicPr>
          <p:cNvPr id="18437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MPj0411809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038600"/>
            <a:ext cx="2362200" cy="2362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9906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Single </a:t>
            </a:r>
            <a:r>
              <a:rPr lang="en-US" sz="6000" dirty="0" smtClean="0">
                <a:latin typeface="Modern No. 20" pitchFamily="18" charset="0"/>
              </a:rPr>
              <a:t>Round Table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19460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609600" y="1447800"/>
            <a:ext cx="77724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take turns writing with their teammates using 1 paper and 1 pencil: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topic / gives “think time”.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Teammate ____ begins with a clockwise rotation.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Each writes his/her short answer to                                   the topic then passes the paper and                          pencil to the next teammate.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Writing is over after each teammate                  has written an answer or thought.</a:t>
            </a:r>
          </a:p>
        </p:txBody>
      </p:sp>
      <p:pic>
        <p:nvPicPr>
          <p:cNvPr id="19462" name="Picture 10" descr="MCj0410521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581400"/>
            <a:ext cx="220821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152400"/>
            <a:ext cx="8534400" cy="9906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09600" y="152400"/>
            <a:ext cx="8085138" cy="914400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>
                <a:latin typeface="Modern No. 20" pitchFamily="18" charset="0"/>
              </a:rPr>
              <a:t>Continuous </a:t>
            </a:r>
            <a:r>
              <a:rPr lang="en-US" sz="5400" dirty="0" smtClean="0">
                <a:latin typeface="Modern No. 20" pitchFamily="18" charset="0"/>
              </a:rPr>
              <a:t>Round Table</a:t>
            </a:r>
            <a:endParaRPr lang="en-US" sz="5400" dirty="0">
              <a:latin typeface="Modern No. 20" pitchFamily="18" charset="0"/>
            </a:endParaRPr>
          </a:p>
        </p:txBody>
      </p:sp>
      <p:pic>
        <p:nvPicPr>
          <p:cNvPr id="20484" name="Picture 4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609600" y="1447800"/>
            <a:ext cx="77724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take turns writing with their teammates using 1 paper and 1 pencil: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topic / gives “think time”.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Teammate ____ begins with a clockwise rotation.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Each writes his/her short answer to                                   the topic then passes the paper and                          pencil on to the next teammate.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Writing continues until the teacher                         says stop.</a:t>
            </a:r>
          </a:p>
        </p:txBody>
      </p:sp>
      <p:pic>
        <p:nvPicPr>
          <p:cNvPr id="20486" name="Picture 7" descr="MCj0410521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581400"/>
            <a:ext cx="220821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609600" y="1600200"/>
            <a:ext cx="80772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Teacher says “Stand up, hand up, pair up!”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Students: stand up with one hand in air until you find the closest partner who is not your teammate.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Teacher asks a question or gives an assignment.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Teacher provides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Partners share using: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  <a:hlinkClick r:id="rId2" action="ppaction://hlinksldjump"/>
              </a:rPr>
              <a:t>RallyRobin</a:t>
            </a: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  <a:hlinkClick r:id="rId3" action="ppaction://hlinksldjump"/>
              </a:rPr>
              <a:t>Timed Pair Share</a:t>
            </a: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  <a:hlinkClick r:id="rId4" action="ppaction://hlinksldjump"/>
              </a:rPr>
              <a:t>Pair Discussion</a:t>
            </a: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319088"/>
            <a:ext cx="8085138" cy="823912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latin typeface="Modern No. 20" pitchFamily="18" charset="0"/>
              </a:rPr>
              <a:t>Stand Up, Hand Up, Pair Up</a:t>
            </a:r>
          </a:p>
        </p:txBody>
      </p:sp>
      <p:pic>
        <p:nvPicPr>
          <p:cNvPr id="3077" name="Picture 7" descr="MCj0406118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4267200"/>
            <a:ext cx="3136900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" descr="MPj04331600000[1]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152400"/>
            <a:ext cx="8534400" cy="9906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09600" y="152400"/>
            <a:ext cx="8085138" cy="823913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latin typeface="Modern No. 20" pitchFamily="18" charset="0"/>
              </a:rPr>
              <a:t>Simultaneous </a:t>
            </a:r>
            <a:r>
              <a:rPr lang="en-US" sz="4800" dirty="0" smtClean="0">
                <a:latin typeface="Modern No. 20" pitchFamily="18" charset="0"/>
              </a:rPr>
              <a:t>Round Table</a:t>
            </a:r>
            <a:endParaRPr lang="en-US" sz="4800" dirty="0">
              <a:latin typeface="Modern No. 20" pitchFamily="18" charset="0"/>
            </a:endParaRPr>
          </a:p>
        </p:txBody>
      </p:sp>
      <p:pic>
        <p:nvPicPr>
          <p:cNvPr id="21508" name="Picture 4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609600" y="1447800"/>
            <a:ext cx="7772400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 take turns writing on own paper then pass it on to teammates: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topic / gives “think time”.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2. Each teammate writes his/her short answer to                                   the topic on own paper then passes the paper on to the next teammate.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3. Writing continues until the teacher                         says stop.</a:t>
            </a:r>
          </a:p>
        </p:txBody>
      </p:sp>
      <p:pic>
        <p:nvPicPr>
          <p:cNvPr id="21510" name="Picture 7" descr="MCj0410521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3810000"/>
            <a:ext cx="1982788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1600200"/>
            <a:ext cx="80772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the topic and tells you how long each of you will have.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gives you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In pairs, Partner A shares as Partner B listens.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calls “time”.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B thanks and praises Partner A.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Partners switch roles.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600" y="212725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Timed Pair Share</a:t>
            </a:r>
          </a:p>
        </p:txBody>
      </p:sp>
      <p:pic>
        <p:nvPicPr>
          <p:cNvPr id="4101" name="Picture 6" descr="MCj043260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464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MPj043316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1752600"/>
            <a:ext cx="51054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Using the topic given, the partner that _____________ goes 1</a:t>
            </a:r>
            <a:r>
              <a:rPr lang="en-US" sz="2800" baseline="30000">
                <a:solidFill>
                  <a:srgbClr val="000099"/>
                </a:solidFill>
                <a:latin typeface="Maiandra GD" pitchFamily="34" charset="0"/>
              </a:rPr>
              <a:t>st</a:t>
            </a: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After the 1</a:t>
            </a:r>
            <a:r>
              <a:rPr lang="en-US" sz="2800" baseline="30000">
                <a:solidFill>
                  <a:srgbClr val="000099"/>
                </a:solidFill>
                <a:latin typeface="Maiandra GD" pitchFamily="34" charset="0"/>
              </a:rPr>
              <a:t>st</a:t>
            </a: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 partner shares one thing, partner 2 shares one thing; repeat.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You “Rally” the topic like this until the teacher calls time.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 smtClean="0">
                <a:latin typeface="Modern No. 20" pitchFamily="18" charset="0"/>
              </a:rPr>
              <a:t>Rally Robin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5125" name="Picture 10" descr="iTal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438400"/>
            <a:ext cx="3016250" cy="3257550"/>
          </a:xfrm>
          <a:prstGeom prst="rect">
            <a:avLst/>
          </a:prstGeom>
          <a:noFill/>
          <a:ln w="38100" cap="rnd">
            <a:solidFill>
              <a:srgbClr val="000099"/>
            </a:solidFill>
            <a:prstDash val="sysDot"/>
            <a:miter lim="800000"/>
            <a:headEnd/>
            <a:tailEnd/>
          </a:ln>
        </p:spPr>
      </p:pic>
      <p:pic>
        <p:nvPicPr>
          <p:cNvPr id="5126" name="Picture 11" descr="MPj043316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CB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09600" y="1600200"/>
            <a:ext cx="6934200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solidFill>
                  <a:srgbClr val="000099"/>
                </a:solidFill>
                <a:latin typeface="Maiandra GD" pitchFamily="34" charset="0"/>
              </a:rPr>
              <a:t>Teacher announces the topic and tells you how long your pair will have.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solidFill>
                  <a:srgbClr val="000099"/>
                </a:solidFill>
                <a:latin typeface="Maiandra GD" pitchFamily="34" charset="0"/>
              </a:rPr>
              <a:t>Teacher gives you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solidFill>
                  <a:srgbClr val="000099"/>
                </a:solidFill>
                <a:latin typeface="Maiandra GD" pitchFamily="34" charset="0"/>
              </a:rPr>
              <a:t>In pairs, Partners share thoughts on topic.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solidFill>
                  <a:srgbClr val="000099"/>
                </a:solidFill>
                <a:latin typeface="Maiandra GD" pitchFamily="34" charset="0"/>
              </a:rPr>
              <a:t>Teacher calls time.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09600" y="212725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Pair Discussion</a:t>
            </a:r>
          </a:p>
        </p:txBody>
      </p:sp>
      <p:pic>
        <p:nvPicPr>
          <p:cNvPr id="6149" name="Picture 9" descr="MCj043161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267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MPj043316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09600" y="1447800"/>
            <a:ext cx="80772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Students: stand up and silently mix around the room.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Teacher says, “Pair”.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Students: pair up with the person closest to you and give a high five. If you don’t have a partner, keep your hand up until you do.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Teacher asks a question and gives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</a:rPr>
              <a:t>Partners share using:</a:t>
            </a: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  <a:hlinkClick r:id="rId2" action="ppaction://hlinksldjump"/>
              </a:rPr>
              <a:t>RallyRobin</a:t>
            </a: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  <a:hlinkClick r:id="rId3" action="ppaction://hlinksldjump"/>
              </a:rPr>
              <a:t>Timed Pair Share</a:t>
            </a: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  <a:p>
            <a:pPr marL="800100" lvl="1" indent="-34290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000099"/>
                </a:solidFill>
                <a:latin typeface="Maiandra GD" pitchFamily="34" charset="0"/>
                <a:hlinkClick r:id="rId4" action="ppaction://hlinksldjump"/>
              </a:rPr>
              <a:t>RallyCoach</a:t>
            </a:r>
            <a:endParaRPr lang="en-US" sz="2400">
              <a:solidFill>
                <a:srgbClr val="000099"/>
              </a:solidFill>
              <a:latin typeface="Maiandra GD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>
                <a:latin typeface="Modern No. 20" pitchFamily="18" charset="0"/>
              </a:rPr>
              <a:t>Mix, Pair, Share</a:t>
            </a:r>
          </a:p>
        </p:txBody>
      </p:sp>
      <p:pic>
        <p:nvPicPr>
          <p:cNvPr id="7173" name="Picture 7" descr="MCj042834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419600"/>
            <a:ext cx="21304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MPj04331600000[1]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09600" y="1600200"/>
            <a:ext cx="80772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Partners take turns, one solving a problem while the other coaches: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A solves or answers 1</a:t>
            </a:r>
            <a:r>
              <a:rPr lang="en-US" sz="2800" baseline="30000">
                <a:solidFill>
                  <a:srgbClr val="000099"/>
                </a:solidFill>
                <a:latin typeface="Maiandra GD" pitchFamily="34" charset="0"/>
              </a:rPr>
              <a:t>st</a:t>
            </a: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 problem.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B watches, listens, coaches, and praises.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B solves next problem.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A watches, listens, coaches, and      praises.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Repeat starting with Step 1.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en-US" sz="2800">
              <a:solidFill>
                <a:srgbClr val="000099"/>
              </a:solidFill>
              <a:latin typeface="Maiandra GD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9600" y="212725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 smtClean="0">
                <a:latin typeface="Modern No. 20" pitchFamily="18" charset="0"/>
              </a:rPr>
              <a:t>Rally Coach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8197" name="Picture 9" descr="MCj027927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2488" y="3962400"/>
            <a:ext cx="163671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0" descr="MPj0433160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1600200"/>
            <a:ext cx="83058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the topic.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gives you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In pairs, Partner A writes an answer to the topic then passes paper and pencil to Partner B.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 B writes and answer and passes it back to Partner A.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Steps 3 &amp; 4 continue until the teacher                      calls “time”.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 Pairs compare their list with other team pair.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212725"/>
            <a:ext cx="8085138" cy="100647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 smtClean="0">
                <a:latin typeface="Modern No. 20" pitchFamily="18" charset="0"/>
              </a:rPr>
              <a:t>Rally Table</a:t>
            </a:r>
            <a:endParaRPr lang="en-US" sz="6000" dirty="0">
              <a:latin typeface="Modern No. 20" pitchFamily="18" charset="0"/>
            </a:endParaRPr>
          </a:p>
        </p:txBody>
      </p:sp>
      <p:pic>
        <p:nvPicPr>
          <p:cNvPr id="9221" name="Picture 6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594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1" descr="MCj031250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600200"/>
            <a:ext cx="1524000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04800" y="1600200"/>
            <a:ext cx="83058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announces the topics/problems.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Teacher gives you “think 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In pairs, Partner A writes an answer to topic A Partner B writes an answer to topic B.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Partners switch papers, read, then add on to the answer.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Steps 3 &amp; 4 continue until the teacher                      calls “time”.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rgbClr val="000099"/>
                </a:solidFill>
                <a:latin typeface="Maiandra GD" pitchFamily="34" charset="0"/>
              </a:rPr>
              <a:t>Pairs compare their list with other team pair.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04800" y="152400"/>
            <a:ext cx="8534400" cy="1219200"/>
          </a:xfrm>
          <a:prstGeom prst="rect">
            <a:avLst/>
          </a:prstGeom>
          <a:solidFill>
            <a:schemeClr val="accent1"/>
          </a:solidFill>
          <a:ln w="76200" cap="rnd">
            <a:solidFill>
              <a:srgbClr val="00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212725"/>
            <a:ext cx="8085138" cy="914400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>
                <a:latin typeface="Modern No. 20" pitchFamily="18" charset="0"/>
              </a:rPr>
              <a:t>Simultaneous </a:t>
            </a:r>
            <a:r>
              <a:rPr lang="en-US" sz="5400" dirty="0" smtClean="0">
                <a:latin typeface="Modern No. 20" pitchFamily="18" charset="0"/>
              </a:rPr>
              <a:t>Rally Table</a:t>
            </a:r>
            <a:endParaRPr lang="en-US" sz="5400" dirty="0">
              <a:latin typeface="Modern No. 20" pitchFamily="18" charset="0"/>
            </a:endParaRPr>
          </a:p>
        </p:txBody>
      </p:sp>
      <p:pic>
        <p:nvPicPr>
          <p:cNvPr id="10245" name="Picture 5" descr="MPj04331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0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6" name="Group 15"/>
          <p:cNvGrpSpPr>
            <a:grpSpLocks/>
          </p:cNvGrpSpPr>
          <p:nvPr/>
        </p:nvGrpSpPr>
        <p:grpSpPr bwMode="auto">
          <a:xfrm>
            <a:off x="6781800" y="4495800"/>
            <a:ext cx="2070100" cy="1851025"/>
            <a:chOff x="4752" y="2832"/>
            <a:chExt cx="1304" cy="1166"/>
          </a:xfrm>
        </p:grpSpPr>
        <p:pic>
          <p:nvPicPr>
            <p:cNvPr id="10249" name="Picture 13" descr="MCj0424802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52" y="2832"/>
              <a:ext cx="1160" cy="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0" name="Picture 14" descr="MCj0424802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381187">
              <a:off x="4896" y="3072"/>
              <a:ext cx="1160" cy="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1" name="Picture 9" descr="MCj0431582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92" y="3168"/>
              <a:ext cx="768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7" name="Text Box 16"/>
          <p:cNvSpPr txBox="1">
            <a:spLocks noChangeArrowheads="1"/>
          </p:cNvSpPr>
          <p:nvPr/>
        </p:nvSpPr>
        <p:spPr bwMode="auto">
          <a:xfrm rot="656707">
            <a:off x="6932613" y="442595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 rot="1880613">
            <a:off x="7467600" y="4648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99"/>
      </a:hlink>
      <a:folHlink>
        <a:srgbClr val="0033C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99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1262</Words>
  <Application>Microsoft PowerPoint</Application>
  <PresentationFormat>On-screen Show (4:3)</PresentationFormat>
  <Paragraphs>158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PC Dazzle</vt:lpstr>
      <vt:lpstr>Maiandra GD</vt:lpstr>
      <vt:lpstr>PC Whimsey</vt:lpstr>
      <vt:lpstr>Arial Unicode MS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Mine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 a</dc:creator>
  <cp:lastModifiedBy>meredith.spry</cp:lastModifiedBy>
  <cp:revision>49</cp:revision>
  <dcterms:created xsi:type="dcterms:W3CDTF">2007-07-02T16:07:08Z</dcterms:created>
  <dcterms:modified xsi:type="dcterms:W3CDTF">2011-02-24T16:01:37Z</dcterms:modified>
</cp:coreProperties>
</file>